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62" r:id="rId5"/>
    <p:sldId id="272" r:id="rId6"/>
    <p:sldId id="273" r:id="rId7"/>
    <p:sldId id="275" r:id="rId8"/>
    <p:sldId id="274" r:id="rId9"/>
    <p:sldId id="276" r:id="rId10"/>
    <p:sldId id="277" r:id="rId11"/>
    <p:sldId id="278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6A1-7A8B-4EB8-85AE-D927B63A3AB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5A56-6F1A-4193-B4B9-A3AA61786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0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6A1-7A8B-4EB8-85AE-D927B63A3AB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5A56-6F1A-4193-B4B9-A3AA61786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6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6A1-7A8B-4EB8-85AE-D927B63A3AB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5A56-6F1A-4193-B4B9-A3AA61786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9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6A1-7A8B-4EB8-85AE-D927B63A3AB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5A56-6F1A-4193-B4B9-A3AA61786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1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6A1-7A8B-4EB8-85AE-D927B63A3AB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5A56-6F1A-4193-B4B9-A3AA61786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6A1-7A8B-4EB8-85AE-D927B63A3AB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5A56-6F1A-4193-B4B9-A3AA61786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2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6A1-7A8B-4EB8-85AE-D927B63A3AB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5A56-6F1A-4193-B4B9-A3AA61786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26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6A1-7A8B-4EB8-85AE-D927B63A3AB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5A56-6F1A-4193-B4B9-A3AA61786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3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6A1-7A8B-4EB8-85AE-D927B63A3AB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5A56-6F1A-4193-B4B9-A3AA61786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2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6A1-7A8B-4EB8-85AE-D927B63A3AB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5A56-6F1A-4193-B4B9-A3AA61786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4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6A1-7A8B-4EB8-85AE-D927B63A3AB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5A56-6F1A-4193-B4B9-A3AA61786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1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3C6A1-7A8B-4EB8-85AE-D927B63A3AB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35A56-6F1A-4193-B4B9-A3AA61786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7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8957" y="331304"/>
            <a:ext cx="9064486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200150" algn="l"/>
              </a:tabLst>
            </a:pPr>
            <a:r>
              <a:rPr lang="ru-RU" sz="4000" i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i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Расскажем </a:t>
            </a:r>
            <a:r>
              <a:rPr lang="ru-RU" sz="4000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детям о войне</a:t>
            </a:r>
            <a:endParaRPr lang="ru-RU" sz="4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H="1" flipV="1">
            <a:off x="7558579" y="5839511"/>
            <a:ext cx="3493733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038350" algn="l"/>
              </a:tabLst>
            </a:pPr>
            <a:r>
              <a:rPr lang="ru-RU" sz="2000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Выполнила: Цыкало М.И.</a:t>
            </a:r>
            <a:endParaRPr lang="ru-RU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6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9234" cy="69905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7409" y="689113"/>
            <a:ext cx="10257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8870" y="291548"/>
            <a:ext cx="10257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0" i="0" dirty="0" smtClean="0">
                <a:solidFill>
                  <a:srgbClr val="ADADAD"/>
                </a:solidFill>
                <a:effectLst/>
                <a:latin typeface="Arial" panose="020B0604020202020204" pitchFamily="34" charset="0"/>
              </a:rPr>
              <a:t>1969 </a:t>
            </a:r>
            <a:endParaRPr lang="ru-RU" b="0" i="0" dirty="0">
              <a:solidFill>
                <a:srgbClr val="ADADA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9443" y="384314"/>
            <a:ext cx="5049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C3C3C"/>
                </a:solidFill>
                <a:effectLst/>
                <a:latin typeface="PTSans"/>
              </a:rPr>
              <a:t>                                            </a:t>
            </a:r>
            <a:endParaRPr lang="ru-RU" b="0" i="0" dirty="0">
              <a:solidFill>
                <a:srgbClr val="3C3C3C"/>
              </a:solidFill>
              <a:effectLst/>
              <a:latin typeface="Noto Serif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086" y="-319489"/>
            <a:ext cx="11039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 algn="ctr"/>
            <a:endParaRPr lang="ru-RU" b="1" dirty="0">
              <a:solidFill>
                <a:srgbClr val="222222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086" y="384314"/>
            <a:ext cx="95349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Артюхова Н. Светлана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Баруздин</a:t>
            </a: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С. Шел по улице солдат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Воронкова Л. Девочка из города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Гайдар А. Клятва Тимура, Сказка о Военной Тайне, о </a:t>
            </a:r>
            <a:r>
              <a:rPr lang="ru-RU" sz="2400" b="0" i="1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Мальчише-Кибальчише</a:t>
            </a: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его твердом слове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Голявкин</a:t>
            </a: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В. Рисунок на асфальте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Драгунский В. Арбузный переулок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Кассиль Л. Дорогие мои мальчишки, Огнеопасный груз, Твои защитники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Маркуша</a:t>
            </a: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А. Я — солдат, и ты — солдат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Паустовский К. Похождения жука-носорога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Соколовский А. Валерий Волков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Суворина Е. Витя Коробков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Туричин</a:t>
            </a: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И. Крайний случай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Яковлев Ю. Как Серёжа на войну ходил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Алексеев С. Рассказы о Великой Отечественной войне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5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492"/>
            <a:ext cx="12099234" cy="69905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7409" y="689113"/>
            <a:ext cx="10257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8870" y="291548"/>
            <a:ext cx="10257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0" i="0" dirty="0" smtClean="0">
                <a:solidFill>
                  <a:srgbClr val="ADADAD"/>
                </a:solidFill>
                <a:effectLst/>
                <a:latin typeface="Arial" panose="020B0604020202020204" pitchFamily="34" charset="0"/>
              </a:rPr>
              <a:t>1969 </a:t>
            </a:r>
            <a:endParaRPr lang="ru-RU" b="0" i="0" dirty="0">
              <a:solidFill>
                <a:srgbClr val="ADADA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9443" y="384314"/>
            <a:ext cx="5049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C3C3C"/>
                </a:solidFill>
                <a:effectLst/>
                <a:latin typeface="PTSans"/>
              </a:rPr>
              <a:t>                                            </a:t>
            </a:r>
            <a:endParaRPr lang="ru-RU" b="0" i="0" dirty="0">
              <a:solidFill>
                <a:srgbClr val="3C3C3C"/>
              </a:solidFill>
              <a:effectLst/>
              <a:latin typeface="Noto Serif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086" y="-319489"/>
            <a:ext cx="11039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 algn="ctr"/>
            <a:endParaRPr lang="ru-RU" b="1" dirty="0">
              <a:solidFill>
                <a:srgbClr val="222222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871" y="952428"/>
            <a:ext cx="1095954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Мультфильмы о войне для дошколят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Легенда о старом маяке.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Солдатская сказка.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 о </a:t>
            </a:r>
            <a:r>
              <a:rPr lang="ru-RU" sz="24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мальчише-кибальчише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Приключения красных галстуков.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Воспоминание.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Солдатская лампа.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Салют.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Василек.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57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9234" cy="69905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7409" y="689113"/>
            <a:ext cx="10257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8870" y="291548"/>
            <a:ext cx="10257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0" i="0" dirty="0" smtClean="0">
                <a:solidFill>
                  <a:srgbClr val="ADADAD"/>
                </a:solidFill>
                <a:effectLst/>
                <a:latin typeface="Arial" panose="020B0604020202020204" pitchFamily="34" charset="0"/>
              </a:rPr>
              <a:t>1969 </a:t>
            </a:r>
            <a:endParaRPr lang="ru-RU" b="0" i="0" dirty="0">
              <a:solidFill>
                <a:srgbClr val="ADADA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9443" y="384314"/>
            <a:ext cx="5049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C3C3C"/>
                </a:solidFill>
                <a:effectLst/>
                <a:latin typeface="PTSans"/>
              </a:rPr>
              <a:t>                                            </a:t>
            </a:r>
            <a:endParaRPr lang="ru-RU" b="0" i="0" dirty="0">
              <a:solidFill>
                <a:srgbClr val="3C3C3C"/>
              </a:solidFill>
              <a:effectLst/>
              <a:latin typeface="Noto Serif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086" y="-319489"/>
            <a:ext cx="11039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 algn="ctr"/>
            <a:endParaRPr lang="ru-RU" b="1" dirty="0">
              <a:solidFill>
                <a:srgbClr val="222222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871" y="952428"/>
            <a:ext cx="10959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4643" y="1286465"/>
            <a:ext cx="103499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тение книг о войне — это не развлечение, это серьезная работа, интеллектуальная и духовная, во многом сложная и тяжелая, особенно для детей. Однако без этой работы обойтись нельзя, ведь, по словам Светланы Алексиевич, «человеческая жизнь не бесконечна, продлить ее может лишь память, которая одна только побеждает время».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9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8957" y="331304"/>
            <a:ext cx="9064486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200150" algn="l"/>
              </a:tabLst>
            </a:pPr>
            <a:r>
              <a:rPr lang="ru-RU" sz="40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5130" y="675860"/>
            <a:ext cx="103897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Сохранить память о войне, о ее героях нам помогают книги. Знакомить детей с такими произведениями необходимо уже с младшего дошкольного возраста. Прежде чем начать чтение книг о войне, стоит поговорить с ребенком об истории, в доступной форме изложить основные факты, рассказать о том, что солдаты защищали свои дома и своих родных от жестоких захватчиков, проявляя при этом мужество и героизм. Можно рассказать и о том, как трудно жилось женщинам и детям, чьи мужья, братья и отцы отправились на фронт, но они стойко переживали все испытани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6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8957" y="331304"/>
            <a:ext cx="9064486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200150" algn="l"/>
              </a:tabLst>
            </a:pPr>
            <a:r>
              <a:rPr lang="ru-RU" sz="40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7896" y="1087408"/>
            <a:ext cx="104162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этом году наша страна будет отмечать 75-ю годовщину Победы в Великой Отечественной войне. Эта трагедия унесла миллионы человеческих жизней, разрушила города и целые страны, сломала бесчисленное количество судеб. Это та цена, которую человечеству пришлось заплатить за избавление от ужасов фашизма. Советские воины отстояли мир и завоевали свободу для своей страны, для нас с вами. Об этом никогда нельзя забывать, сколько бы времени ни прошло.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2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99234" cy="69905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7409" y="689113"/>
            <a:ext cx="1025718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дошколят, безусловно, интересными и запоминающимися станут </a:t>
            </a:r>
            <a:r>
              <a:rPr lang="ru-RU" sz="2400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стихи о войне</a:t>
            </a:r>
            <a:r>
              <a:rPr lang="ru-RU" sz="24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 smtClean="0"/>
          </a:p>
          <a:p>
            <a:pPr algn="ctr"/>
            <a:r>
              <a:rPr lang="ru-RU" sz="2400" b="1" dirty="0"/>
              <a:t>В дни войны</a:t>
            </a:r>
          </a:p>
          <a:p>
            <a:pPr algn="ctr"/>
            <a:r>
              <a:rPr lang="ru-RU" sz="2400" b="1" dirty="0" smtClean="0"/>
              <a:t>                                                                                                  Агния </a:t>
            </a:r>
            <a:r>
              <a:rPr lang="ru-RU" sz="2400" b="1" dirty="0" err="1"/>
              <a:t>Барто</a:t>
            </a:r>
            <a:endParaRPr lang="ru-RU" sz="2400" dirty="0" smtClean="0"/>
          </a:p>
          <a:p>
            <a:pPr algn="ctr"/>
            <a:r>
              <a:rPr lang="ru-RU" sz="2400" dirty="0" smtClean="0"/>
              <a:t>Глаза </a:t>
            </a:r>
            <a:r>
              <a:rPr lang="ru-RU" sz="2400" dirty="0"/>
              <a:t>девчонки семилетней</a:t>
            </a:r>
            <a:br>
              <a:rPr lang="ru-RU" sz="2400" dirty="0"/>
            </a:br>
            <a:r>
              <a:rPr lang="ru-RU" sz="2400" dirty="0"/>
              <a:t>Как два померкших огонька.</a:t>
            </a:r>
            <a:br>
              <a:rPr lang="ru-RU" sz="2400" dirty="0"/>
            </a:br>
            <a:r>
              <a:rPr lang="ru-RU" sz="2400" dirty="0"/>
              <a:t>На детском личике </a:t>
            </a:r>
            <a:r>
              <a:rPr lang="ru-RU" sz="2400" dirty="0" err="1" smtClean="0"/>
              <a:t>заметне</a:t>
            </a:r>
            <a:endParaRPr lang="ru-RU" sz="2400" dirty="0"/>
          </a:p>
          <a:p>
            <a:pPr algn="ctr"/>
            <a:r>
              <a:rPr lang="ru-RU" sz="2400" dirty="0" smtClean="0"/>
              <a:t>Большая</a:t>
            </a:r>
            <a:r>
              <a:rPr lang="ru-RU" sz="2400" dirty="0"/>
              <a:t>, тяжкая тоска.</a:t>
            </a:r>
            <a:br>
              <a:rPr lang="ru-RU" sz="2400" dirty="0"/>
            </a:br>
            <a:r>
              <a:rPr lang="ru-RU" sz="2400" dirty="0" smtClean="0"/>
              <a:t>      Она </a:t>
            </a:r>
            <a:r>
              <a:rPr lang="ru-RU" sz="2400" dirty="0"/>
              <a:t>молчит, о чем ни спросишь,</a:t>
            </a:r>
            <a:br>
              <a:rPr lang="ru-RU" sz="2400" dirty="0"/>
            </a:br>
            <a:r>
              <a:rPr lang="ru-RU" sz="2400" dirty="0"/>
              <a:t>Пошутишь с ней, – молчит в ответ.</a:t>
            </a:r>
            <a:br>
              <a:rPr lang="ru-RU" sz="2400" dirty="0"/>
            </a:br>
            <a:r>
              <a:rPr lang="ru-RU" sz="2400" dirty="0"/>
              <a:t>Как будто ей не семь, не восемь,</a:t>
            </a:r>
            <a:br>
              <a:rPr lang="ru-RU" sz="2400" dirty="0"/>
            </a:br>
            <a:r>
              <a:rPr lang="ru-RU" sz="2400" dirty="0"/>
              <a:t>А много, много горьких лет.</a:t>
            </a:r>
          </a:p>
          <a:p>
            <a:r>
              <a:rPr lang="ru-RU" sz="2400" b="1" dirty="0" smtClean="0"/>
              <a:t>                                                                             </a:t>
            </a:r>
            <a:endParaRPr lang="ru-RU" sz="2400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71324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521"/>
            <a:ext cx="12099234" cy="69905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7409" y="689113"/>
            <a:ext cx="10257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8870" y="291548"/>
            <a:ext cx="102571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C3C3C"/>
                </a:solidFill>
                <a:effectLst/>
                <a:latin typeface="PTSans"/>
              </a:rPr>
              <a:t>                                                                                                  Валентин Берестов</a:t>
            </a:r>
          </a:p>
          <a:p>
            <a:pPr algn="ctr"/>
            <a:r>
              <a:rPr lang="ru-RU" b="1" i="0" dirty="0" smtClean="0">
                <a:solidFill>
                  <a:srgbClr val="3C3C3C"/>
                </a:solidFill>
                <a:effectLst/>
                <a:latin typeface="PTSans"/>
              </a:rPr>
              <a:t>Мужчина</a:t>
            </a:r>
          </a:p>
          <a:p>
            <a:r>
              <a:rPr lang="ru-RU" b="0" i="0" dirty="0" smtClean="0">
                <a:effectLst/>
                <a:latin typeface="Noto Serif"/>
              </a:rPr>
              <a:t>Отца на фронт призвали.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И по такой причине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Я должен жить отныне,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Как следует мужчине.</a:t>
            </a:r>
          </a:p>
          <a:p>
            <a:r>
              <a:rPr lang="ru-RU" b="0" i="0" dirty="0" smtClean="0">
                <a:effectLst/>
                <a:latin typeface="Noto Serif"/>
              </a:rPr>
              <a:t>Мать вечно на работе.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Квартира опустела.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Но в доме для мужчины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Всегда найдётся дело.</a:t>
            </a:r>
          </a:p>
          <a:p>
            <a:r>
              <a:rPr lang="ru-RU" b="0" i="0" dirty="0" smtClean="0">
                <a:effectLst/>
                <a:latin typeface="Noto Serif"/>
              </a:rPr>
              <a:t>Полны водою вёдра.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Подметена квартира.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Посуду мыть несложно —</a:t>
            </a:r>
            <a:r>
              <a:rPr lang="ru-RU" b="0" i="0" dirty="0" smtClean="0">
                <a:solidFill>
                  <a:srgbClr val="3C3C3C"/>
                </a:solidFill>
                <a:effectLst/>
                <a:latin typeface="Noto Serif"/>
              </a:rPr>
              <a:t/>
            </a:r>
            <a:br>
              <a:rPr lang="ru-RU" b="0" i="0" dirty="0" smtClean="0">
                <a:solidFill>
                  <a:srgbClr val="3C3C3C"/>
                </a:solidFill>
                <a:effectLst/>
                <a:latin typeface="Noto Serif"/>
              </a:rPr>
            </a:br>
            <a:r>
              <a:rPr lang="ru-RU" b="0" i="0" dirty="0" smtClean="0">
                <a:solidFill>
                  <a:srgbClr val="3C3C3C"/>
                </a:solidFill>
                <a:effectLst/>
                <a:latin typeface="Noto Serif"/>
              </a:rPr>
              <a:t>.</a:t>
            </a:r>
          </a:p>
          <a:p>
            <a:pPr algn="r"/>
            <a:r>
              <a:rPr lang="ru-RU" b="0" i="0" dirty="0" smtClean="0">
                <a:solidFill>
                  <a:srgbClr val="ADADAD"/>
                </a:solidFill>
                <a:effectLst/>
                <a:latin typeface="Arial" panose="020B0604020202020204" pitchFamily="34" charset="0"/>
              </a:rPr>
              <a:t>1969 </a:t>
            </a:r>
            <a:endParaRPr lang="ru-RU" b="0" i="0" dirty="0">
              <a:solidFill>
                <a:srgbClr val="ADADAD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306" y="1580651"/>
            <a:ext cx="3188484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6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9234" cy="69905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7409" y="689113"/>
            <a:ext cx="10257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r>
              <a:rPr lang="ru-RU" b="0" i="0" dirty="0" smtClean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8870" y="291548"/>
            <a:ext cx="10257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0" i="0" dirty="0" smtClean="0">
                <a:solidFill>
                  <a:srgbClr val="ADADAD"/>
                </a:solidFill>
                <a:effectLst/>
                <a:latin typeface="Arial" panose="020B0604020202020204" pitchFamily="34" charset="0"/>
              </a:rPr>
              <a:t>1969 </a:t>
            </a:r>
            <a:endParaRPr lang="ru-RU" b="0" i="0" dirty="0">
              <a:solidFill>
                <a:srgbClr val="ADADA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3026" y="1084949"/>
            <a:ext cx="74609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effectLst/>
                <a:latin typeface="PT Sans"/>
              </a:rPr>
              <a:t>Уходили мальчики — на плечах шинели,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PT Sans"/>
              </a:rPr>
              <a:t>Уходили мальчики — храбро песни пели,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PT Sans"/>
              </a:rPr>
              <a:t>Отступали мальчики пыльными степями,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PT Sans"/>
              </a:rPr>
              <a:t>Умирали мальчики, где — не знали сами: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PT Sans"/>
              </a:rPr>
              <a:t>Попадали мальчики в страшные бараки,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PT Sans"/>
              </a:rPr>
              <a:t>Догоняли мальчиков лютые собаки.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PT Sans"/>
              </a:rPr>
              <a:t>Убивали мальчиков за побег на месте,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PT Sans"/>
              </a:rPr>
              <a:t>Не продали мальчики совести и чести: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PT Sans"/>
              </a:rPr>
              <a:t>Не хотели мальчики поддаваться страху,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PT Sans"/>
              </a:rPr>
              <a:t>Поднимались мальчики по свистку в атаку.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PT Sans"/>
              </a:rPr>
              <a:t>В черный дым сражений, на броне покатой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PT Sans"/>
              </a:rPr>
              <a:t>Уезжали мальчики — стиснув автоматы.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PT Sans"/>
              </a:rPr>
              <a:t>Повидали мальчики — храбрые солдаты 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PT Sans"/>
              </a:rPr>
              <a:t>Волгу — в сорок первом,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PT Sans"/>
              </a:rPr>
              <a:t>Шпрее — в сорок пятом,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PT Sans"/>
              </a:rPr>
              <a:t>Показали мальчики за четыре года,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PT Sans"/>
              </a:rPr>
              <a:t>Кто такие мальчики нашего народа.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3200" y="384313"/>
            <a:ext cx="5897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Мальчики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8122" y="543338"/>
            <a:ext cx="166977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 Карпов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0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4774"/>
            <a:ext cx="12192002" cy="71001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7409" y="689113"/>
            <a:ext cx="10257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8870" y="291548"/>
            <a:ext cx="10257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0" i="0" dirty="0" smtClean="0">
                <a:solidFill>
                  <a:srgbClr val="ADADAD"/>
                </a:solidFill>
                <a:effectLst/>
                <a:latin typeface="Arial" panose="020B0604020202020204" pitchFamily="34" charset="0"/>
              </a:rPr>
              <a:t>1969 </a:t>
            </a:r>
            <a:endParaRPr lang="ru-RU" b="0" i="0" dirty="0">
              <a:solidFill>
                <a:srgbClr val="ADADA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329" y="490330"/>
            <a:ext cx="1154264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effectLst/>
                <a:latin typeface="PTSans"/>
              </a:rPr>
              <a:t>                                                                                                                       Сергей Михалков</a:t>
            </a:r>
          </a:p>
          <a:p>
            <a:pPr algn="ctr"/>
            <a:r>
              <a:rPr lang="ru-RU" b="1" i="0" dirty="0" smtClean="0">
                <a:effectLst/>
                <a:latin typeface="PTSans"/>
              </a:rPr>
              <a:t>Десятилетний человек</a:t>
            </a:r>
          </a:p>
          <a:p>
            <a:endParaRPr lang="ru-RU" b="0" i="0" dirty="0" smtClean="0">
              <a:effectLst/>
              <a:latin typeface="Noto Serif"/>
            </a:endParaRPr>
          </a:p>
          <a:p>
            <a:r>
              <a:rPr lang="ru-RU" b="0" i="0" dirty="0" smtClean="0">
                <a:effectLst/>
                <a:latin typeface="Noto Serif"/>
              </a:rPr>
              <a:t>Крест-накрест белые полоски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На окнах съёжившихся хат.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Родные тонкие березки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Тревожно смотрят на закат.</a:t>
            </a:r>
          </a:p>
          <a:p>
            <a:r>
              <a:rPr lang="ru-RU" b="0" i="0" dirty="0" smtClean="0">
                <a:effectLst/>
                <a:latin typeface="Noto Serif"/>
              </a:rPr>
              <a:t>И пес на теплом пепелище,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До глаз испачканный в золе.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Он целый день кого-то ищет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И не находит на селе.</a:t>
            </a:r>
          </a:p>
          <a:p>
            <a:r>
              <a:rPr lang="ru-RU" b="0" i="0" dirty="0" smtClean="0">
                <a:effectLst/>
                <a:latin typeface="Noto Serif"/>
              </a:rPr>
              <a:t>Накинув драный </a:t>
            </a:r>
            <a:r>
              <a:rPr lang="ru-RU" b="0" i="0" dirty="0" err="1" smtClean="0">
                <a:effectLst/>
                <a:latin typeface="Noto Serif"/>
              </a:rPr>
              <a:t>зипунишко</a:t>
            </a:r>
            <a:r>
              <a:rPr lang="ru-RU" b="0" i="0" dirty="0" smtClean="0">
                <a:effectLst/>
                <a:latin typeface="Noto Serif"/>
              </a:rPr>
              <a:t>,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По огородам, без дорог,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Спешит, торопится парнишка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По солнцу, прямо на восток.</a:t>
            </a:r>
          </a:p>
          <a:p>
            <a:r>
              <a:rPr lang="ru-RU" b="0" i="0" dirty="0" smtClean="0">
                <a:effectLst/>
                <a:latin typeface="Noto Serif"/>
              </a:rPr>
              <a:t>Никто в далекую дорогу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Его теплее не одел,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Никто не обнял у порога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И вслед ему не поглядел,</a:t>
            </a:r>
          </a:p>
          <a:p>
            <a:r>
              <a:rPr lang="ru-RU" b="0" i="0" dirty="0" smtClean="0">
                <a:effectLst/>
                <a:latin typeface="Noto Serif"/>
              </a:rPr>
              <a:t>В нетопленой, разбитой бане,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Ночь скоротавши, как зверек,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Как долго он своим дыханьем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Озябших рук согреть не мог!</a:t>
            </a:r>
          </a:p>
          <a:p>
            <a:endParaRPr lang="ru-RU" b="0" i="0" dirty="0">
              <a:solidFill>
                <a:srgbClr val="3C3C3C"/>
              </a:solidFill>
              <a:effectLst/>
              <a:latin typeface="Noto Serif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2104" y="879034"/>
            <a:ext cx="498281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 по щеке его ни разу</a:t>
            </a:r>
            <a:br>
              <a:rPr lang="ru-RU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проложила путь слеза,</a:t>
            </a:r>
            <a:br>
              <a:rPr lang="ru-RU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Должно быть, слишком много сразу</a:t>
            </a:r>
            <a:br>
              <a:rPr lang="ru-RU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Увидели его глаза.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видевший, на все готовый,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грудь проваливаясь в снег,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Бежал к своим русоголовый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Десятилетний человек.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 знал, что где-то недалече,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Быть может, вон за той горой,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Его, как друга, в темный вечер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Окликнет русский часовой.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он, прижавшийся к шинели,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Родные слыша голоса,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Расскажет все, на что глядели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Его недетские глаза.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99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9234" cy="69905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7409" y="689113"/>
            <a:ext cx="10257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8870" y="291548"/>
            <a:ext cx="10257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0" i="0" dirty="0" smtClean="0">
                <a:solidFill>
                  <a:srgbClr val="ADADAD"/>
                </a:solidFill>
                <a:effectLst/>
                <a:latin typeface="Arial" panose="020B0604020202020204" pitchFamily="34" charset="0"/>
              </a:rPr>
              <a:t>1969 </a:t>
            </a:r>
            <a:endParaRPr lang="ru-RU" b="0" i="0" dirty="0">
              <a:solidFill>
                <a:srgbClr val="ADADA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9443" y="384314"/>
            <a:ext cx="50490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C3C3C"/>
                </a:solidFill>
                <a:effectLst/>
                <a:latin typeface="PTSans"/>
              </a:rPr>
              <a:t>                                            Сергей Михалков</a:t>
            </a:r>
          </a:p>
          <a:p>
            <a:pPr algn="ctr"/>
            <a:r>
              <a:rPr lang="ru-RU" b="1" i="0" dirty="0" smtClean="0">
                <a:solidFill>
                  <a:srgbClr val="3C3C3C"/>
                </a:solidFill>
                <a:effectLst/>
                <a:latin typeface="PTSans"/>
              </a:rPr>
              <a:t>Детский ботинок</a:t>
            </a:r>
          </a:p>
          <a:p>
            <a:r>
              <a:rPr lang="ru-RU" b="0" i="0" dirty="0" smtClean="0">
                <a:effectLst/>
                <a:latin typeface="Noto Serif"/>
              </a:rPr>
              <a:t>Занесенный в графу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С аккуратностью чисто немецкой,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Он на складе лежал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Среди обуви взрослой и детской.</a:t>
            </a:r>
          </a:p>
          <a:p>
            <a:r>
              <a:rPr lang="ru-RU" b="0" i="0" dirty="0" smtClean="0">
                <a:effectLst/>
                <a:latin typeface="Noto Serif"/>
              </a:rPr>
              <a:t>Его номер по книге: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«Три тысячи двести девятый».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«Обувь детская. Ношена.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Правый ботинок. С заплатой…»</a:t>
            </a:r>
          </a:p>
          <a:p>
            <a:r>
              <a:rPr lang="ru-RU" b="0" i="0" dirty="0" smtClean="0">
                <a:effectLst/>
                <a:latin typeface="Noto Serif"/>
              </a:rPr>
              <a:t>Кто чинил его? Где?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В Мелитополе? В Кракове? В Вене?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Кто носил его? Владек?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Или русская девочка Женя?..</a:t>
            </a:r>
          </a:p>
          <a:p>
            <a:r>
              <a:rPr lang="ru-RU" b="0" i="0" dirty="0" smtClean="0">
                <a:effectLst/>
                <a:latin typeface="Noto Serif"/>
              </a:rPr>
              <a:t>Как попал он сюда, в этот склад,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В этот список проклятый,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Под порядковый номер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«Три тысячи двести девятый»?</a:t>
            </a:r>
            <a:endParaRPr lang="ru-RU" b="0" i="0" dirty="0">
              <a:effectLst/>
              <a:latin typeface="Noto Serif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20070" y="291548"/>
            <a:ext cx="46382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Noto Serif"/>
              </a:rPr>
              <a:t>Неужели другой не нашлось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В целом мире дороги,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Кроме той, по которой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Пришли эти детские ноги</a:t>
            </a:r>
          </a:p>
          <a:p>
            <a:r>
              <a:rPr lang="ru-RU" b="0" i="0" dirty="0" smtClean="0">
                <a:effectLst/>
                <a:latin typeface="Noto Serif"/>
              </a:rPr>
              <a:t>В это страшное место,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Где вешали, жгли и пытали,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А потом хладнокровно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Одежду убитых считали?</a:t>
            </a:r>
          </a:p>
          <a:p>
            <a:r>
              <a:rPr lang="ru-RU" b="0" i="0" dirty="0" smtClean="0">
                <a:effectLst/>
                <a:latin typeface="Noto Serif"/>
              </a:rPr>
              <a:t>Здесь на всех языках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О спасенье пытались молиться: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Чехи, греки, евреи,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Французы, австрийцы, бельгийцы.</a:t>
            </a:r>
          </a:p>
          <a:p>
            <a:r>
              <a:rPr lang="ru-RU" b="0" i="0" dirty="0" smtClean="0">
                <a:effectLst/>
                <a:latin typeface="Noto Serif"/>
              </a:rPr>
              <a:t>Здесь впитала земля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Запах тлена и пролитой крови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Сотен тысяч людей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Разных наций и разных сословий…</a:t>
            </a:r>
          </a:p>
          <a:p>
            <a:r>
              <a:rPr lang="ru-RU" b="0" i="0" dirty="0" smtClean="0">
                <a:effectLst/>
                <a:latin typeface="Noto Serif"/>
              </a:rPr>
              <a:t>Час расплаты пришел!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Палачей и убийц – на колени!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Суд народов идет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По кровавым следам преступлений.</a:t>
            </a:r>
          </a:p>
          <a:p>
            <a:r>
              <a:rPr lang="ru-RU" b="0" i="0" dirty="0" smtClean="0">
                <a:effectLst/>
                <a:latin typeface="Noto Serif"/>
              </a:rPr>
              <a:t>Среди сотен улик –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Этот детский ботинок с заплатой.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Снятый Гитлером с жертвы</a:t>
            </a:r>
            <a:br>
              <a:rPr lang="ru-RU" b="0" i="0" dirty="0" smtClean="0">
                <a:effectLst/>
                <a:latin typeface="Noto Serif"/>
              </a:rPr>
            </a:br>
            <a:r>
              <a:rPr lang="ru-RU" b="0" i="0" dirty="0" smtClean="0">
                <a:effectLst/>
                <a:latin typeface="Noto Serif"/>
              </a:rPr>
              <a:t>Три тысячи двести девятой.</a:t>
            </a:r>
            <a:endParaRPr lang="ru-RU" b="0" i="0" dirty="0">
              <a:effectLst/>
              <a:latin typeface="Noto Serif"/>
            </a:endParaRPr>
          </a:p>
        </p:txBody>
      </p:sp>
    </p:spTree>
    <p:extLst>
      <p:ext uri="{BB962C8B-B14F-4D97-AF65-F5344CB8AC3E}">
        <p14:creationId xmlns:p14="http://schemas.microsoft.com/office/powerpoint/2010/main" val="23815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9234" cy="69905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7409" y="689113"/>
            <a:ext cx="10257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8870" y="291548"/>
            <a:ext cx="10257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0" i="0" dirty="0" smtClean="0">
                <a:solidFill>
                  <a:srgbClr val="ADADAD"/>
                </a:solidFill>
                <a:effectLst/>
                <a:latin typeface="Arial" panose="020B0604020202020204" pitchFamily="34" charset="0"/>
              </a:rPr>
              <a:t>1969 </a:t>
            </a:r>
            <a:endParaRPr lang="ru-RU" b="0" i="0" dirty="0">
              <a:solidFill>
                <a:srgbClr val="ADADA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9443" y="384314"/>
            <a:ext cx="5049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C3C3C"/>
                </a:solidFill>
                <a:effectLst/>
                <a:latin typeface="PTSans"/>
              </a:rPr>
              <a:t>                                            </a:t>
            </a:r>
            <a:endParaRPr lang="ru-RU" b="0" i="0" dirty="0">
              <a:solidFill>
                <a:srgbClr val="3C3C3C"/>
              </a:solidFill>
              <a:effectLst/>
              <a:latin typeface="Noto Serif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086" y="-319489"/>
            <a:ext cx="11039061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0" dirty="0" smtClean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 algn="ctr"/>
            <a:endParaRPr lang="ru-RU" b="1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Список книг о войне для дошкольного и младшего школьного возраста</a:t>
            </a:r>
            <a:endParaRPr lang="ru-RU" sz="2400" b="0" i="1" dirty="0" smtClean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Воронкова Л. Девочка из города (История о девочке-сироте, оказавшейся в годы войны в чужом селе и нашедшей новую семью и дом.)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Кассиль Л. Улица младшего сына (Повесть, посвященная трагической судьбе Володи Дубинина, юного партизана — героя Великой Отечественной войны.)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Катаев В. Сын полка (Повесть о мальчике-сироте Ване Солнцеве, попавшем в военную часть к разведчиками и ставшем сыном полка.)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Осеева В. А. </a:t>
            </a:r>
            <a:r>
              <a:rPr lang="ru-RU" sz="2400" b="0" i="1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Васёк</a:t>
            </a: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Трубачёв и его товарищи (Произведение о судьбе мальчишки Васе Трубачёве и его друзьях, чье мирное детство оборвала война.)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Симонов К. Сын артиллериста (Баллада о майоре Дееве и Лёньке, сыне его друга, основанная на реальных событиях.)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Яковлев Ю. Девочки с Васильевского острова (Пронзительный рассказ о девочке Тане Савичевой, умершей вместе со всей своей семьей от голода в блокадном Ленинграде, написанный на основе её дневника.)</a:t>
            </a:r>
            <a:endParaRPr lang="ru-RU" sz="2400" b="0" i="1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23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605</Words>
  <Application>Microsoft Office PowerPoint</Application>
  <PresentationFormat>Широкоэкранный</PresentationFormat>
  <Paragraphs>130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Noto Serif</vt:lpstr>
      <vt:lpstr>PT Sans</vt:lpstr>
      <vt:lpstr>PTSans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13</cp:revision>
  <dcterms:created xsi:type="dcterms:W3CDTF">2020-04-21T13:53:21Z</dcterms:created>
  <dcterms:modified xsi:type="dcterms:W3CDTF">2020-04-21T15:45:21Z</dcterms:modified>
</cp:coreProperties>
</file>